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aleway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058FE9C-2CF1-4B7C-907A-86E621D4B86C}">
  <a:tblStyle styleId="{3058FE9C-2CF1-4B7C-907A-86E621D4B86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bold.fntdata"/><Relationship Id="rId22" Type="http://schemas.openxmlformats.org/officeDocument/2006/relationships/font" Target="fonts/Raleway-boldItalic.fntdata"/><Relationship Id="rId21" Type="http://schemas.openxmlformats.org/officeDocument/2006/relationships/font" Target="fonts/Raleway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aleway-regular.fntdata"/><Relationship Id="rId18" Type="http://schemas.openxmlformats.org/officeDocument/2006/relationships/slide" Target="slides/slide13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hape 2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Shape 2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Shape 10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Shape 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Shape 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Shape 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6550" y="78500"/>
            <a:ext cx="1383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 - Deliverable 1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Shape 19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Shape 9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4" name="Shape 9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Shape 9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8" name="Shape 98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" name="Shape 99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Shape 100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Shape 101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5" name="Shape 10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Shape 10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9" name="Shape 10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1" name="Shape 111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Shape 112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Shape 113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Shape 114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8" name="Shape 118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" name="Shape 119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Shape 120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Shape 121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9" name="Shape 12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0" name="Shape 130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Shape 131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Shape 132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Shape 135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Shape 136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Shape 137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Shape 138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1" name="Shape 1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2" name="Shape 14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3" name="Shape 14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Shape 14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7" name="Shape 14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Shape 14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Shape 1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Shape 151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Shape 152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Shape 153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Shape 154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1" name="Shape 21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Shape 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3" name="Shape 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Shape 2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Shape 29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" name="Shape 30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Shape 3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" name="Shape 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" name="Shape 37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" name="Shape 3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Shape 4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1" name="Shape 4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Shape 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6" name="Shape 4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" name="Shape 4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2" name="Shape 5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56" name="Shape 56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Shape 5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Shape 59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" name="Shape 61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0" name="Shape 7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9" name="Shape 7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1" name="Shape 81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Shape 8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4" name="Shape 8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" name="Shape 8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9" name="Shape 8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mailto:davluco1@umbc.edu" TargetMode="External"/><Relationship Id="rId4" Type="http://schemas.openxmlformats.org/officeDocument/2006/relationships/hyperlink" Target="mailto:amandaa3@umbc.edu" TargetMode="External"/><Relationship Id="rId5" Type="http://schemas.openxmlformats.org/officeDocument/2006/relationships/hyperlink" Target="mailto:lstig1@umbc.edu" TargetMode="External"/><Relationship Id="rId6" Type="http://schemas.openxmlformats.org/officeDocument/2006/relationships/hyperlink" Target="mailto:yu44410@umbc.edu" TargetMode="External"/><Relationship Id="rId7" Type="http://schemas.openxmlformats.org/officeDocument/2006/relationships/hyperlink" Target="mailto:csulli1@umbc.edu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DALAC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60" name="Shape 160"/>
          <p:cNvSpPr txBox="1"/>
          <p:nvPr>
            <p:ph idx="1" type="subTitle"/>
          </p:nvPr>
        </p:nvSpPr>
        <p:spPr>
          <a:xfrm>
            <a:off x="729627" y="25633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Workspace Management System</a:t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Methodology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Agile Framework</a:t>
            </a:r>
            <a:endParaRPr/>
          </a:p>
        </p:txBody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  <a:highlight>
                  <a:srgbClr val="FFFFFF"/>
                </a:highlight>
              </a:rPr>
              <a:t>Why agile?</a:t>
            </a:r>
            <a:endParaRPr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  <a:highlight>
                  <a:srgbClr val="FFFFFF"/>
                </a:highlight>
              </a:rPr>
              <a:t>The customer comes first</a:t>
            </a:r>
            <a:endParaRPr sz="13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  <a:highlight>
                  <a:srgbClr val="FFFFFF"/>
                </a:highlight>
              </a:rPr>
              <a:t>It promotes a disciplined process that encourages frequent inspection and adaptation.</a:t>
            </a:r>
            <a:endParaRPr sz="13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  <a:highlight>
                  <a:srgbClr val="FFFFFF"/>
                </a:highlight>
              </a:rPr>
              <a:t>Agile methods allow for rapid delivery of high-quality project.</a:t>
            </a:r>
            <a:endParaRPr sz="13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  <a:highlight>
                  <a:srgbClr val="FFFFFF"/>
                </a:highlight>
              </a:rPr>
              <a:t>Benefits</a:t>
            </a:r>
            <a:endParaRPr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  <a:highlight>
                  <a:srgbClr val="FFFFFF"/>
                </a:highlight>
              </a:rPr>
              <a:t>Customer Satisfaction</a:t>
            </a:r>
            <a:endParaRPr sz="13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  <a:highlight>
                  <a:srgbClr val="FFFFFF"/>
                </a:highlight>
              </a:rPr>
              <a:t>Early Deployment</a:t>
            </a:r>
            <a:endParaRPr sz="13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  <a:highlight>
                  <a:srgbClr val="FFFFFF"/>
                </a:highlight>
              </a:rPr>
              <a:t>Adaptability</a:t>
            </a:r>
            <a:endParaRPr sz="130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Work Plan</a:t>
            </a:r>
            <a:r>
              <a:rPr lang="en-GB"/>
              <a:t> and Organization</a:t>
            </a:r>
            <a:endParaRPr/>
          </a:p>
        </p:txBody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Collaboration</a:t>
            </a:r>
            <a:r>
              <a:rPr lang="en-GB">
                <a:solidFill>
                  <a:schemeClr val="dk2"/>
                </a:solidFill>
              </a:rPr>
              <a:t> Tools I</a:t>
            </a:r>
            <a:r>
              <a:rPr lang="en-GB">
                <a:solidFill>
                  <a:schemeClr val="dk2"/>
                </a:solidFill>
              </a:rPr>
              <a:t>n Use</a:t>
            </a:r>
            <a:r>
              <a:rPr lang="en-GB">
                <a:solidFill>
                  <a:schemeClr val="dk2"/>
                </a:solidFill>
              </a:rPr>
              <a:t> </a:t>
            </a:r>
            <a:endParaRPr>
              <a:solidFill>
                <a:schemeClr val="dk2"/>
              </a:solidFill>
            </a:endParaRPr>
          </a:p>
          <a:p>
            <a:pPr indent="-3111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Groupme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Google Docs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Github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Trello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223" name="Shape 223"/>
          <p:cNvSpPr txBox="1"/>
          <p:nvPr>
            <p:ph idx="2" type="body"/>
          </p:nvPr>
        </p:nvSpPr>
        <p:spPr>
          <a:xfrm>
            <a:off x="4184975" y="2078875"/>
            <a:ext cx="42330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Work Plan</a:t>
            </a:r>
            <a:endParaRPr>
              <a:solidFill>
                <a:schemeClr val="dk2"/>
              </a:solidFill>
            </a:endParaRP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Dependent on Deliverable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Team </a:t>
            </a:r>
            <a:r>
              <a:rPr lang="en-GB" sz="1300">
                <a:solidFill>
                  <a:schemeClr val="dk2"/>
                </a:solidFill>
              </a:rPr>
              <a:t>member</a:t>
            </a:r>
            <a:r>
              <a:rPr lang="en-GB" sz="1300">
                <a:solidFill>
                  <a:schemeClr val="dk2"/>
                </a:solidFill>
              </a:rPr>
              <a:t> </a:t>
            </a:r>
            <a:r>
              <a:rPr lang="en-GB" sz="1300">
                <a:solidFill>
                  <a:schemeClr val="dk2"/>
                </a:solidFill>
              </a:rPr>
              <a:t>responsibilities</a:t>
            </a:r>
            <a:r>
              <a:rPr lang="en-GB" sz="1300">
                <a:solidFill>
                  <a:schemeClr val="dk2"/>
                </a:solidFill>
              </a:rPr>
              <a:t> may overlap</a:t>
            </a:r>
            <a:endParaRPr sz="1300">
              <a:solidFill>
                <a:schemeClr val="dk2"/>
              </a:solidFill>
            </a:endParaRP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General </a:t>
            </a:r>
            <a:r>
              <a:rPr lang="en-GB" sz="1300">
                <a:solidFill>
                  <a:schemeClr val="dk2"/>
                </a:solidFill>
              </a:rPr>
              <a:t>Guidelines</a:t>
            </a:r>
            <a:endParaRPr sz="1300">
              <a:solidFill>
                <a:schemeClr val="dk2"/>
              </a:solidFill>
            </a:endParaRPr>
          </a:p>
          <a:p>
            <a:pPr indent="-3111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■"/>
            </a:pPr>
            <a:r>
              <a:rPr lang="en-GB" sz="1300">
                <a:solidFill>
                  <a:schemeClr val="dk2"/>
                </a:solidFill>
              </a:rPr>
              <a:t>Weekly meetings </a:t>
            </a:r>
            <a:r>
              <a:rPr lang="en-GB" sz="1300">
                <a:solidFill>
                  <a:schemeClr val="dk2"/>
                </a:solidFill>
              </a:rPr>
              <a:t>Tuesday or Thursday afternoons</a:t>
            </a:r>
            <a:endParaRPr sz="1300">
              <a:solidFill>
                <a:schemeClr val="dk2"/>
              </a:solidFill>
            </a:endParaRPr>
          </a:p>
          <a:p>
            <a:pPr indent="-311150" lvl="2" marL="13716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■"/>
            </a:pPr>
            <a:r>
              <a:rPr lang="en-GB" sz="1300">
                <a:solidFill>
                  <a:schemeClr val="dk2"/>
                </a:solidFill>
              </a:rPr>
              <a:t>Communication primarily occurs through Groupme</a:t>
            </a:r>
            <a:endParaRPr sz="1300">
              <a:solidFill>
                <a:schemeClr val="dk2"/>
              </a:solidFill>
            </a:endParaRPr>
          </a:p>
          <a:p>
            <a:pPr indent="-31115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■"/>
            </a:pPr>
            <a:r>
              <a:rPr lang="en-GB" sz="1300">
                <a:solidFill>
                  <a:schemeClr val="dk2"/>
                </a:solidFill>
              </a:rPr>
              <a:t>Documents shared through Google docs to provide transparency.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Deliverable Cycle (~2 weeks)</a:t>
            </a:r>
            <a:endParaRPr/>
          </a:p>
        </p:txBody>
      </p:sp>
      <p:grpSp>
        <p:nvGrpSpPr>
          <p:cNvPr id="229" name="Shape 229"/>
          <p:cNvGrpSpPr/>
          <p:nvPr/>
        </p:nvGrpSpPr>
        <p:grpSpPr>
          <a:xfrm>
            <a:off x="4481075" y="1864929"/>
            <a:ext cx="2512919" cy="1728846"/>
            <a:chOff x="4353826" y="1857800"/>
            <a:chExt cx="2652997" cy="1728846"/>
          </a:xfrm>
        </p:grpSpPr>
        <p:sp>
          <p:nvSpPr>
            <p:cNvPr id="230" name="Shape 230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1" name="Shape 231"/>
            <p:cNvGrpSpPr/>
            <p:nvPr/>
          </p:nvGrpSpPr>
          <p:grpSpPr>
            <a:xfrm>
              <a:off x="4353826" y="1857800"/>
              <a:ext cx="2652997" cy="1728846"/>
              <a:chOff x="4353826" y="1857800"/>
              <a:chExt cx="2652997" cy="1728846"/>
            </a:xfrm>
          </p:grpSpPr>
          <p:grpSp>
            <p:nvGrpSpPr>
              <p:cNvPr id="232" name="Shape 232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233" name="Shape 233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34" name="Shape 23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35" name="Shape 235"/>
              <p:cNvSpPr txBox="1"/>
              <p:nvPr/>
            </p:nvSpPr>
            <p:spPr>
              <a:xfrm>
                <a:off x="4353826" y="3215246"/>
                <a:ext cx="10203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-GB" sz="1200">
                    <a:latin typeface="Lato"/>
                    <a:ea typeface="Lato"/>
                    <a:cs typeface="Lato"/>
                    <a:sym typeface="Lato"/>
                  </a:rPr>
                  <a:t>Review</a:t>
                </a:r>
                <a:endParaRPr b="1" sz="12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36" name="Shape 236"/>
              <p:cNvSpPr txBox="1"/>
              <p:nvPr/>
            </p:nvSpPr>
            <p:spPr>
              <a:xfrm>
                <a:off x="4753223" y="185780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800">
                    <a:latin typeface="Lato"/>
                    <a:ea typeface="Lato"/>
                    <a:cs typeface="Lato"/>
                    <a:sym typeface="Lato"/>
                  </a:rPr>
                  <a:t>Phase 3 - Days 10-13</a:t>
                </a:r>
                <a:endParaRPr b="1" sz="800">
                  <a:latin typeface="Lato"/>
                  <a:ea typeface="Lato"/>
                  <a:cs typeface="Lato"/>
                  <a:sym typeface="La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800">
                  <a:latin typeface="Lato"/>
                  <a:ea typeface="Lato"/>
                  <a:cs typeface="Lato"/>
                  <a:sym typeface="La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latin typeface="Lato"/>
                    <a:ea typeface="Lato"/>
                    <a:cs typeface="Lato"/>
                    <a:sym typeface="Lato"/>
                  </a:rPr>
                  <a:t>If individual assignments have not already been shared, they should be provided to group for review and feedback.</a:t>
                </a:r>
                <a:endParaRPr b="1" sz="8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237" name="Shape 237"/>
          <p:cNvGrpSpPr/>
          <p:nvPr/>
        </p:nvGrpSpPr>
        <p:grpSpPr>
          <a:xfrm>
            <a:off x="6172200" y="2709725"/>
            <a:ext cx="2971800" cy="1735651"/>
            <a:chOff x="6185150" y="2702599"/>
            <a:chExt cx="2971800" cy="1735651"/>
          </a:xfrm>
        </p:grpSpPr>
        <p:sp>
          <p:nvSpPr>
            <p:cNvPr id="238" name="Shape 238"/>
            <p:cNvSpPr/>
            <p:nvPr/>
          </p:nvSpPr>
          <p:spPr>
            <a:xfrm>
              <a:off x="6807650" y="3079475"/>
              <a:ext cx="23493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39" name="Shape 239"/>
            <p:cNvGrpSpPr/>
            <p:nvPr/>
          </p:nvGrpSpPr>
          <p:grpSpPr>
            <a:xfrm>
              <a:off x="6185150" y="2702599"/>
              <a:ext cx="2745223" cy="1735651"/>
              <a:chOff x="6185150" y="2702599"/>
              <a:chExt cx="2745223" cy="1735651"/>
            </a:xfrm>
          </p:grpSpPr>
          <p:grpSp>
            <p:nvGrpSpPr>
              <p:cNvPr id="240" name="Shape 240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241" name="Shape 24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42" name="Shape 242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43" name="Shape 243"/>
              <p:cNvSpPr txBox="1"/>
              <p:nvPr/>
            </p:nvSpPr>
            <p:spPr>
              <a:xfrm>
                <a:off x="6185150" y="2702599"/>
                <a:ext cx="12549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-GB" sz="1200">
                    <a:latin typeface="Lato"/>
                    <a:ea typeface="Lato"/>
                    <a:cs typeface="Lato"/>
                    <a:sym typeface="Lato"/>
                  </a:rPr>
                  <a:t>Completion</a:t>
                </a:r>
                <a:endParaRPr b="1" sz="12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244" name="Shape 244"/>
              <p:cNvSpPr txBox="1"/>
              <p:nvPr/>
            </p:nvSpPr>
            <p:spPr>
              <a:xfrm>
                <a:off x="6676773" y="349445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800">
                    <a:latin typeface="Lato"/>
                    <a:ea typeface="Lato"/>
                    <a:cs typeface="Lato"/>
                    <a:sym typeface="Lato"/>
                  </a:rPr>
                  <a:t>Phase 4 - Day 14</a:t>
                </a:r>
                <a:endParaRPr b="1" sz="800">
                  <a:latin typeface="Lato"/>
                  <a:ea typeface="Lato"/>
                  <a:cs typeface="Lato"/>
                  <a:sym typeface="La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800">
                  <a:latin typeface="Lato"/>
                  <a:ea typeface="Lato"/>
                  <a:cs typeface="Lato"/>
                  <a:sym typeface="La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latin typeface="Lato"/>
                    <a:ea typeface="Lato"/>
                    <a:cs typeface="Lato"/>
                    <a:sym typeface="Lato"/>
                  </a:rPr>
                  <a:t>After a final review, the deliverable is submitted per instructions outline by the customer.</a:t>
                </a:r>
                <a:endParaRPr b="1" sz="8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grpSp>
        <p:nvGrpSpPr>
          <p:cNvPr id="245" name="Shape 245"/>
          <p:cNvGrpSpPr/>
          <p:nvPr/>
        </p:nvGrpSpPr>
        <p:grpSpPr>
          <a:xfrm>
            <a:off x="483051" y="1864926"/>
            <a:ext cx="2580721" cy="1728874"/>
            <a:chOff x="496001" y="1857800"/>
            <a:chExt cx="2580721" cy="1728874"/>
          </a:xfrm>
        </p:grpSpPr>
        <p:sp>
          <p:nvSpPr>
            <p:cNvPr id="246" name="Shape 246"/>
            <p:cNvSpPr/>
            <p:nvPr/>
          </p:nvSpPr>
          <p:spPr>
            <a:xfrm>
              <a:off x="932600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47" name="Shape 247"/>
            <p:cNvGrpSpPr/>
            <p:nvPr/>
          </p:nvGrpSpPr>
          <p:grpSpPr>
            <a:xfrm>
              <a:off x="496001" y="1857800"/>
              <a:ext cx="2580721" cy="1728874"/>
              <a:chOff x="496001" y="1857800"/>
              <a:chExt cx="2580721" cy="1728874"/>
            </a:xfrm>
          </p:grpSpPr>
          <p:sp>
            <p:nvSpPr>
              <p:cNvPr id="248" name="Shape 248"/>
              <p:cNvSpPr txBox="1"/>
              <p:nvPr/>
            </p:nvSpPr>
            <p:spPr>
              <a:xfrm>
                <a:off x="496001" y="3215274"/>
                <a:ext cx="9510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algn="ctr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b="1" lang="en-GB" sz="1200">
                    <a:latin typeface="Lato"/>
                    <a:ea typeface="Lato"/>
                    <a:cs typeface="Lato"/>
                    <a:sym typeface="Lato"/>
                  </a:rPr>
                  <a:t>Planning &amp; Analysis</a:t>
                </a:r>
                <a:endParaRPr b="1" sz="12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grpSp>
            <p:nvGrpSpPr>
              <p:cNvPr id="249" name="Shape 249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250" name="Shape 250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</p:cxnSp>
            <p:sp>
              <p:nvSpPr>
                <p:cNvPr id="251" name="Shape 25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252" name="Shape 252"/>
              <p:cNvSpPr txBox="1"/>
              <p:nvPr/>
            </p:nvSpPr>
            <p:spPr>
              <a:xfrm>
                <a:off x="823122" y="185780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-GB" sz="800">
                    <a:latin typeface="Lato"/>
                    <a:ea typeface="Lato"/>
                    <a:cs typeface="Lato"/>
                    <a:sym typeface="Lato"/>
                  </a:rPr>
                  <a:t>Phase 1 - Days 1-3</a:t>
                </a:r>
                <a:endParaRPr b="1" sz="800">
                  <a:latin typeface="Lato"/>
                  <a:ea typeface="Lato"/>
                  <a:cs typeface="Lato"/>
                  <a:sym typeface="La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 sz="800">
                  <a:latin typeface="Lato"/>
                  <a:ea typeface="Lato"/>
                  <a:cs typeface="Lato"/>
                  <a:sym typeface="Lato"/>
                </a:endParaRPr>
              </a:p>
              <a:p>
                <a:pPr indent="0" lvl="0" mar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en-GB" sz="800">
                    <a:latin typeface="Lato"/>
                    <a:ea typeface="Lato"/>
                    <a:cs typeface="Lato"/>
                    <a:sym typeface="Lato"/>
                  </a:rPr>
                  <a:t>Review deliverable requirements and break it into discrete components.</a:t>
                </a:r>
                <a:endParaRPr b="1" sz="800"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253" name="Shape 253"/>
          <p:cNvSpPr/>
          <p:nvPr/>
        </p:nvSpPr>
        <p:spPr>
          <a:xfrm>
            <a:off x="2235324" y="3086620"/>
            <a:ext cx="2716497" cy="133500"/>
          </a:xfrm>
          <a:prstGeom prst="rect">
            <a:avLst/>
          </a:prstGeom>
          <a:solidFill>
            <a:srgbClr val="08563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4" name="Shape 254"/>
          <p:cNvGrpSpPr/>
          <p:nvPr/>
        </p:nvGrpSpPr>
        <p:grpSpPr>
          <a:xfrm>
            <a:off x="1558625" y="2709750"/>
            <a:ext cx="2862629" cy="1846050"/>
            <a:chOff x="2403101" y="2702605"/>
            <a:chExt cx="2063751" cy="1846050"/>
          </a:xfrm>
        </p:grpSpPr>
        <p:sp>
          <p:nvSpPr>
            <p:cNvPr id="255" name="Shape 255"/>
            <p:cNvSpPr txBox="1"/>
            <p:nvPr/>
          </p:nvSpPr>
          <p:spPr>
            <a:xfrm>
              <a:off x="2403101" y="2702605"/>
              <a:ext cx="1443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GB" sz="1200">
                  <a:latin typeface="Lato"/>
                  <a:ea typeface="Lato"/>
                  <a:cs typeface="Lato"/>
                  <a:sym typeface="Lato"/>
                </a:rPr>
                <a:t>Implementation</a:t>
              </a:r>
              <a:endParaRPr b="1" sz="1200">
                <a:latin typeface="Lato"/>
                <a:ea typeface="Lato"/>
                <a:cs typeface="Lato"/>
                <a:sym typeface="Lato"/>
              </a:endParaRPr>
            </a:p>
          </p:txBody>
        </p:sp>
        <p:cxnSp>
          <p:nvCxnSpPr>
            <p:cNvPr id="256" name="Shape 256"/>
            <p:cNvCxnSpPr/>
            <p:nvPr/>
          </p:nvCxnSpPr>
          <p:spPr>
            <a:xfrm rot="10800000">
              <a:off x="2895273" y="3079467"/>
              <a:ext cx="0" cy="359400"/>
            </a:xfrm>
            <a:prstGeom prst="straightConnector1">
              <a:avLst/>
            </a:prstGeom>
            <a:noFill/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257" name="Shape 257"/>
            <p:cNvSpPr txBox="1"/>
            <p:nvPr/>
          </p:nvSpPr>
          <p:spPr>
            <a:xfrm>
              <a:off x="2773351" y="3494455"/>
              <a:ext cx="1693500" cy="1054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GB" sz="800">
                  <a:latin typeface="Lato"/>
                  <a:ea typeface="Lato"/>
                  <a:cs typeface="Lato"/>
                  <a:sym typeface="Lato"/>
                </a:rPr>
                <a:t>Phase 2 - Days 3-10</a:t>
              </a:r>
              <a:endParaRPr b="1" sz="800"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 sz="800">
                <a:latin typeface="Lato"/>
                <a:ea typeface="Lato"/>
                <a:cs typeface="Lato"/>
                <a:sym typeface="Lato"/>
              </a:endParaRPr>
            </a:p>
            <a:p>
              <a:pPr indent="0" lvl="0" mar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GB" sz="800">
                  <a:latin typeface="Lato"/>
                  <a:ea typeface="Lato"/>
                  <a:cs typeface="Lato"/>
                  <a:sym typeface="Lato"/>
                </a:rPr>
                <a:t>Individuals begin work on their portion of the deliverable and communicate as necessary. Some parts may be dependent on the completion of other parts or may require multiple people.</a:t>
              </a:r>
              <a:endParaRPr b="1" sz="800">
                <a:latin typeface="Lato"/>
                <a:ea typeface="Lato"/>
                <a:cs typeface="Lato"/>
                <a:sym typeface="Lato"/>
              </a:endParaRPr>
            </a:p>
          </p:txBody>
        </p:sp>
      </p:grpSp>
      <p:sp>
        <p:nvSpPr>
          <p:cNvPr id="258" name="Shape 258"/>
          <p:cNvSpPr/>
          <p:nvPr/>
        </p:nvSpPr>
        <p:spPr>
          <a:xfrm>
            <a:off x="2196800" y="3407266"/>
            <a:ext cx="92400" cy="92400"/>
          </a:xfrm>
          <a:prstGeom prst="ellips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This goal of this project is to provide the following benefits:</a:t>
            </a:r>
            <a:endParaRPr>
              <a:solidFill>
                <a:srgbClr val="000000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More efficient utilization of office space</a:t>
            </a:r>
            <a:endParaRPr>
              <a:solidFill>
                <a:srgbClr val="000000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Reduce costs spent on new spaces that are unnecessary</a:t>
            </a:r>
            <a:endParaRPr>
              <a:solidFill>
                <a:srgbClr val="000000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Increase employee productivity through work environment flexibility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The Team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6" name="Shape 176"/>
          <p:cNvGraphicFramePr/>
          <p:nvPr/>
        </p:nvGraphicFramePr>
        <p:xfrm>
          <a:off x="729450" y="1379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{3058FE9C-2CF1-4B7C-907A-86E621D4B86C}</a:tableStyleId>
              </a:tblPr>
              <a:tblGrid>
                <a:gridCol w="1253200"/>
                <a:gridCol w="2056225"/>
                <a:gridCol w="4378600"/>
              </a:tblGrid>
              <a:tr h="704950">
                <a:tc>
                  <a:txBody>
                    <a:bodyPr>
                      <a:noAutofit/>
                    </a:bodyPr>
                    <a:lstStyle/>
                    <a:p>
                      <a:pPr indent="0" lvl="0" mar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David Luco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Email: </a:t>
                      </a:r>
                      <a:r>
                        <a:rPr lang="en-GB" sz="1000" u="sng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3"/>
                        </a:rPr>
                        <a:t>davluco1@umbc.edu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Phone: 931-292-3179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Role: Project Manager 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Junior IS Major, Previous experience as a project manager and hope to have a managerial role as a career. 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7875">
                <a:tc>
                  <a:txBody>
                    <a:bodyPr>
                      <a:noAutofit/>
                    </a:bodyPr>
                    <a:lstStyle/>
                    <a:p>
                      <a:pPr indent="0" lvl="0" mar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Amanda Ali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Email: </a:t>
                      </a:r>
                      <a:r>
                        <a:rPr lang="en-GB" sz="1000" u="sng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4"/>
                        </a:rPr>
                        <a:t>amandaa3@umbc.edu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Phone: 443-839-9697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Role: System Designer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Junior IS Major. Will be working in Software Development this upcoming summer for TD Ameritrade.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7875">
                <a:tc>
                  <a:txBody>
                    <a:bodyPr>
                      <a:noAutofit/>
                    </a:bodyPr>
                    <a:lstStyle/>
                    <a:p>
                      <a:pPr indent="0" lvl="0" mar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Luke Stigdon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Email: </a:t>
                      </a:r>
                      <a:r>
                        <a:rPr lang="en-GB" sz="1000" u="sng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5"/>
                        </a:rPr>
                        <a:t>lstig1@umbc.edu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Phone: 240-394-1071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Role: System Designer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Senior IS Major with a concentration in Information Security. Prior experience with web app development using PHP and Bootstrap.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7875">
                <a:tc>
                  <a:txBody>
                    <a:bodyPr>
                      <a:noAutofit/>
                    </a:bodyPr>
                    <a:lstStyle/>
                    <a:p>
                      <a:pPr indent="0" lvl="0" mar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Anita Sharma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Email: </a:t>
                      </a:r>
                      <a:r>
                        <a:rPr lang="en-GB" sz="1000" u="sng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6"/>
                        </a:rPr>
                        <a:t>yu44410@umbc.edu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Phone:443-559-7370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Role: System Analyst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Senior IS/Maths  Double Major. Working with Department Of Defense as Military Information Analyst. 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77875">
                <a:tc>
                  <a:txBody>
                    <a:bodyPr>
                      <a:noAutofit/>
                    </a:bodyPr>
                    <a:lstStyle/>
                    <a:p>
                      <a:pPr indent="0" lvl="0" mar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300">
                          <a:latin typeface="Lato"/>
                          <a:ea typeface="Lato"/>
                          <a:cs typeface="Lato"/>
                          <a:sym typeface="Lato"/>
                        </a:rPr>
                        <a:t>Collin Sullivan</a:t>
                      </a:r>
                      <a:endParaRPr sz="13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Email: </a:t>
                      </a:r>
                      <a:r>
                        <a:rPr lang="en-GB" sz="1000" u="sng">
                          <a:solidFill>
                            <a:schemeClr val="hlink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7"/>
                        </a:rPr>
                        <a:t>csulli1@umbc.edu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Phone: 410-916-7695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Role: System Analyst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>
                          <a:latin typeface="Lato"/>
                          <a:ea typeface="Lato"/>
                          <a:cs typeface="Lato"/>
                          <a:sym typeface="Lato"/>
                        </a:rPr>
                        <a:t>Junior IS/Econ Double Major. Currently works for UMBC's Division of Information Technology</a:t>
                      </a:r>
                      <a:endParaRPr sz="1000"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Feasibility</a:t>
            </a:r>
            <a:r>
              <a:rPr lang="en-GB"/>
              <a:t> Analysis 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Technical Feasibility</a:t>
            </a:r>
            <a:endParaRPr/>
          </a:p>
        </p:txBody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727650" y="1923000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Familiarity with Application</a:t>
            </a:r>
            <a:endParaRPr>
              <a:solidFill>
                <a:srgbClr val="000000"/>
              </a:solidFill>
            </a:endParaRP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-GB" sz="1300">
                <a:solidFill>
                  <a:srgbClr val="000000"/>
                </a:solidFill>
              </a:rPr>
              <a:t>The problem is well defined and system analysts have identified similar systems such as UMBC’s internal room reservation tool for comparison/research.</a:t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Familiarity with Technology</a:t>
            </a:r>
            <a:endParaRPr>
              <a:solidFill>
                <a:srgbClr val="000000"/>
              </a:solidFill>
            </a:endParaRP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-GB" sz="1300">
                <a:solidFill>
                  <a:srgbClr val="000000"/>
                </a:solidFill>
              </a:rPr>
              <a:t>The team is familiar with with database application development which should allow for most features to built without difficulty.</a:t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Project Size</a:t>
            </a:r>
            <a:endParaRPr>
              <a:solidFill>
                <a:srgbClr val="000000"/>
              </a:solidFill>
            </a:endParaRP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-GB" sz="1300">
                <a:solidFill>
                  <a:srgbClr val="000000"/>
                </a:solidFill>
              </a:rPr>
              <a:t>Medium - Basic requirements are well defined and can be scaled as necessary.</a:t>
            </a:r>
            <a:endParaRPr sz="1300">
              <a:solidFill>
                <a:srgbClr val="000000"/>
              </a:solidFill>
            </a:endParaRP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Compatibility</a:t>
            </a:r>
            <a:endParaRPr>
              <a:solidFill>
                <a:srgbClr val="000000"/>
              </a:solidFill>
            </a:endParaRP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○"/>
            </a:pPr>
            <a:r>
              <a:rPr lang="en-GB" sz="1300">
                <a:solidFill>
                  <a:srgbClr val="000000"/>
                </a:solidFill>
              </a:rPr>
              <a:t>This will be an entirely new system so there should not be issues with compatibility. Existing company might want to tie in their employee system, which should be low risk.</a:t>
            </a:r>
            <a:endParaRPr sz="13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Economic</a:t>
            </a:r>
            <a:r>
              <a:rPr lang="en-GB"/>
              <a:t> Feasibility</a:t>
            </a:r>
            <a:endParaRPr/>
          </a:p>
        </p:txBody>
      </p:sp>
      <p:sp>
        <p:nvSpPr>
          <p:cNvPr id="193" name="Shape 193"/>
          <p:cNvSpPr txBox="1"/>
          <p:nvPr/>
        </p:nvSpPr>
        <p:spPr>
          <a:xfrm>
            <a:off x="794950" y="1853850"/>
            <a:ext cx="5619000" cy="26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Development Cost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3-5 months payroll (assume 30 hours per week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 System Developers ($48.12/hr)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■"/>
            </a:pPr>
            <a:r>
              <a:rPr lang="en-GB" sz="13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$34,650 to $57,744</a:t>
            </a:r>
            <a:endParaRPr sz="1300" u="sng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2 System Analyst ($44.05/hr)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■"/>
            </a:pPr>
            <a:r>
              <a:rPr lang="en-GB" sz="13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$31,716 to $52,860</a:t>
            </a:r>
            <a:endParaRPr sz="1300" u="sng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1 System Administrator ($40.63/hr)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■"/>
            </a:pPr>
            <a:r>
              <a:rPr lang="en-GB" sz="13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$14,626 to $24,378</a:t>
            </a:r>
            <a:endParaRPr sz="1300" u="sng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AWS servers: $0.0464/hour (assuming 750 hours per month)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○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During Development and Testing (3 servers)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■"/>
            </a:pPr>
            <a:r>
              <a:rPr lang="en-GB" sz="13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$360 to $600</a:t>
            </a:r>
            <a:endParaRPr sz="1300" u="sng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</a:t>
            </a:r>
            <a:r>
              <a:rPr b="1" lang="en-GB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otal estimated development cost: </a:t>
            </a:r>
            <a:r>
              <a:rPr b="1" lang="en-GB" sz="1300" u="sng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$81,352 to $135,582</a:t>
            </a:r>
            <a:endParaRPr b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Economic Feasibility (cont.)</a:t>
            </a:r>
            <a:endParaRPr/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Annual</a:t>
            </a:r>
            <a:r>
              <a:rPr lang="en-GB">
                <a:solidFill>
                  <a:schemeClr val="dk2"/>
                </a:solidFill>
              </a:rPr>
              <a:t> Operating costs</a:t>
            </a:r>
            <a:endParaRPr>
              <a:solidFill>
                <a:schemeClr val="dk2"/>
              </a:solidFill>
            </a:endParaRP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~$1500 for servers/domain (however this depends on scale)</a:t>
            </a:r>
            <a:endParaRPr sz="1300">
              <a:solidFill>
                <a:schemeClr val="dk2"/>
              </a:solidFill>
            </a:endParaRPr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en-GB">
                <a:solidFill>
                  <a:schemeClr val="dk2"/>
                </a:solidFill>
              </a:rPr>
              <a:t>Annual Benefits</a:t>
            </a:r>
            <a:endParaRPr>
              <a:solidFill>
                <a:schemeClr val="dk2"/>
              </a:solidFill>
            </a:endParaRPr>
          </a:p>
          <a:p>
            <a:pPr indent="-311150" lvl="1" marL="9144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Pre-packaged solutions can costs $10k+ in licensing alone</a:t>
            </a:r>
            <a:endParaRPr sz="1300">
              <a:solidFill>
                <a:schemeClr val="dk2"/>
              </a:solidFill>
            </a:endParaRPr>
          </a:p>
          <a:p>
            <a:pPr indent="-31115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○"/>
            </a:pPr>
            <a:r>
              <a:rPr lang="en-GB" sz="1300">
                <a:solidFill>
                  <a:schemeClr val="dk2"/>
                </a:solidFill>
              </a:rPr>
              <a:t>This system would allow more efficient use of office space that will prevent the need for a new office building ($150k+/per year)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Organizational </a:t>
            </a:r>
            <a:r>
              <a:rPr lang="en-GB"/>
              <a:t>Feasibility</a:t>
            </a:r>
            <a:endParaRPr/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729450" y="2078875"/>
            <a:ext cx="7009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No major objections to the system are currently present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Basic integration into the workplace should take little to no physical change</a:t>
            </a:r>
            <a:endParaRPr/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Shifting away from a traditional office environment might </a:t>
            </a:r>
            <a:r>
              <a:rPr lang="en-GB"/>
              <a:t>initially</a:t>
            </a:r>
            <a:r>
              <a:rPr lang="en-GB"/>
              <a:t> be a </a:t>
            </a:r>
            <a:r>
              <a:rPr lang="en-GB"/>
              <a:t>challenge</a:t>
            </a:r>
            <a:r>
              <a:rPr lang="en-GB"/>
              <a:t> for some employees</a:t>
            </a:r>
            <a:endParaRPr/>
          </a:p>
          <a:p>
            <a:pPr indent="-31115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Training will be provided to assist with the transition to the new system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